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34"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umalyaGhosh/IBM-DataScience-SpaceX-Capstone/blob/main/EDA%20lab_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SaumalyaGhosh/IBM-DataScience-SpaceX-Capstone/blob/main/EDA%20with%20Data%20Visualization.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umalyaGhosh/IBM-DataScience-SpaceX-Capstone/blob/main/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umalyaGhosh/IBM-DataScience-SpaceX-Capst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umalyaGhosh/IBM-DataScience-SpaceX-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umalyaGhosh/IBM-DataScience-SpaceX-Capstone/blob/main/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Saumalya Ghosh</a:t>
            </a:r>
          </a:p>
          <a:p>
            <a:r>
              <a:rPr lang="en-US" dirty="0">
                <a:solidFill>
                  <a:schemeClr val="bg2"/>
                </a:solidFill>
                <a:latin typeface="Abadi" panose="020B0604020104020204" pitchFamily="34" charset="0"/>
                <a:ea typeface="SF Pro" pitchFamily="2" charset="0"/>
                <a:cs typeface="SF Pro" pitchFamily="2" charset="0"/>
              </a:rPr>
              <a:t>23/2/2022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84018"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800" dirty="0">
                <a:solidFill>
                  <a:schemeClr val="accent3">
                    <a:lumMod val="25000"/>
                  </a:schemeClr>
                </a:solidFill>
                <a:latin typeface="Abadi" panose="020B0604020104020204" pitchFamily="34" charset="0"/>
                <a:hlinkClick r:id="rId3"/>
              </a:rPr>
              <a:t>https://github.com/SaumalyaGhosh/IBM-DataScience-SpaceX-Capstone/blob/main/EDA%20lab_Data%20wrangling.ipynb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887F030-A0D1-4BF1-A843-044A2A5C0CF6}"/>
              </a:ext>
            </a:extLst>
          </p:cNvPr>
          <p:cNvPicPr>
            <a:picLocks noChangeAspect="1"/>
          </p:cNvPicPr>
          <p:nvPr/>
        </p:nvPicPr>
        <p:blipFill>
          <a:blip r:embed="rId4"/>
          <a:stretch>
            <a:fillRect/>
          </a:stretch>
        </p:blipFill>
        <p:spPr>
          <a:xfrm>
            <a:off x="5876693" y="1449659"/>
            <a:ext cx="5789623" cy="457591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79074" cy="18693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33F9EE6-FA36-4375-AB97-15D94BB626F0}"/>
              </a:ext>
            </a:extLst>
          </p:cNvPr>
          <p:cNvPicPr>
            <a:picLocks noChangeAspect="1"/>
          </p:cNvPicPr>
          <p:nvPr/>
        </p:nvPicPr>
        <p:blipFill>
          <a:blip r:embed="rId3"/>
          <a:stretch>
            <a:fillRect/>
          </a:stretch>
        </p:blipFill>
        <p:spPr>
          <a:xfrm>
            <a:off x="7149084" y="1426426"/>
            <a:ext cx="4136527" cy="3694380"/>
          </a:xfrm>
          <a:prstGeom prst="rect">
            <a:avLst/>
          </a:prstGeom>
        </p:spPr>
      </p:pic>
      <p:pic>
        <p:nvPicPr>
          <p:cNvPr id="8" name="Picture 7">
            <a:extLst>
              <a:ext uri="{FF2B5EF4-FFF2-40B4-BE49-F238E27FC236}">
                <a16:creationId xmlns:a16="http://schemas.microsoft.com/office/drawing/2014/main" id="{1572868C-912C-42E0-9481-03004EA2F499}"/>
              </a:ext>
            </a:extLst>
          </p:cNvPr>
          <p:cNvPicPr>
            <a:picLocks noChangeAspect="1"/>
          </p:cNvPicPr>
          <p:nvPr/>
        </p:nvPicPr>
        <p:blipFill>
          <a:blip r:embed="rId4"/>
          <a:stretch>
            <a:fillRect/>
          </a:stretch>
        </p:blipFill>
        <p:spPr>
          <a:xfrm>
            <a:off x="950993" y="3840168"/>
            <a:ext cx="3676650" cy="2524125"/>
          </a:xfrm>
          <a:prstGeom prst="rect">
            <a:avLst/>
          </a:prstGeom>
        </p:spPr>
      </p:pic>
      <p:sp>
        <p:nvSpPr>
          <p:cNvPr id="9" name="Content Placeholder 4">
            <a:extLst>
              <a:ext uri="{FF2B5EF4-FFF2-40B4-BE49-F238E27FC236}">
                <a16:creationId xmlns:a16="http://schemas.microsoft.com/office/drawing/2014/main" id="{52545460-4CD6-4843-82A2-0528E9F04DC2}"/>
              </a:ext>
            </a:extLst>
          </p:cNvPr>
          <p:cNvSpPr txBox="1">
            <a:spLocks/>
          </p:cNvSpPr>
          <p:nvPr/>
        </p:nvSpPr>
        <p:spPr>
          <a:xfrm>
            <a:off x="4812533" y="5179723"/>
            <a:ext cx="6379074" cy="16916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hlinkClick r:id="rId5"/>
              </a:rPr>
              <a:t>https://github.com/SaumalyaGhosh/IBM-DataScience-SpaceX-Capstone/blob/main/EDA%20with%20Data%20Visualization.ipynb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338939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Loaded sample SpaceX dataset into a PostgreSQL database.</a:t>
            </a:r>
          </a:p>
          <a:p>
            <a:pPr>
              <a:lnSpc>
                <a:spcPct val="100000"/>
              </a:lnSpc>
              <a:spcBef>
                <a:spcPts val="1400"/>
              </a:spcBef>
            </a:pPr>
            <a:r>
              <a:rPr lang="en-US" sz="2000" dirty="0">
                <a:solidFill>
                  <a:schemeClr val="accent3">
                    <a:lumMod val="25000"/>
                  </a:schemeClr>
                </a:solidFill>
                <a:latin typeface="Abadi"/>
              </a:rPr>
              <a:t>Applied EDA with SQL to get insight from the data. Wrote queries to find out for instance: The names of unique launch sites in the space mission.</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a:rPr>
              <a:t>The link to the notebook is </a:t>
            </a:r>
            <a:r>
              <a:rPr lang="en-US" sz="1600" dirty="0">
                <a:solidFill>
                  <a:schemeClr val="accent3">
                    <a:lumMod val="25000"/>
                  </a:schemeClr>
                </a:solidFill>
                <a:latin typeface="Abadi"/>
                <a:hlinkClick r:id="rId3"/>
              </a:rPr>
              <a:t>https://github.com/SaumalyaGhosh/IBM-DataScience-SpaceX-Capstone/blob/main/EDA%20with%20SQL%20lab.ipynb</a:t>
            </a:r>
            <a:endParaRPr lang="en-US" sz="1600" dirty="0">
              <a:solidFill>
                <a:schemeClr val="accent3">
                  <a:lumMod val="25000"/>
                </a:schemeClr>
              </a:solidFill>
              <a:latin typeface="Abadi"/>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F69350C3-2455-4903-A314-3267E8126D05}"/>
              </a:ext>
            </a:extLst>
          </p:cNvPr>
          <p:cNvPicPr>
            <a:picLocks noChangeAspect="1"/>
          </p:cNvPicPr>
          <p:nvPr/>
        </p:nvPicPr>
        <p:blipFill>
          <a:blip r:embed="rId4"/>
          <a:stretch>
            <a:fillRect/>
          </a:stretch>
        </p:blipFill>
        <p:spPr>
          <a:xfrm>
            <a:off x="4276365" y="1436614"/>
            <a:ext cx="7601771" cy="458895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06137"/>
            <a:ext cx="10515600" cy="452025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Git URL: </a:t>
            </a:r>
            <a:r>
              <a:rPr lang="en-US" sz="2200" dirty="0">
                <a:solidFill>
                  <a:schemeClr val="accent3">
                    <a:lumMod val="25000"/>
                  </a:schemeClr>
                </a:solidFill>
                <a:latin typeface="Abadi" panose="020B0604020104020204" pitchFamily="34" charset="0"/>
                <a:hlinkClick r:id="rId3"/>
              </a:rPr>
              <a:t>https://github.com/SaumalyaGhosh/IBM-DataScience-SpaceX-Capstone/blob/main/Interactive%20Visual%20Analytics%20with%20Folium%20lab.ipynb</a:t>
            </a:r>
            <a:endParaRPr lang="en-US" sz="2200" dirty="0">
              <a:solidFill>
                <a:schemeClr val="accent3">
                  <a:lumMod val="25000"/>
                </a:schemeClr>
              </a:solidFill>
              <a:latin typeface="Abadi" panose="020B0604020104020204" pitchFamily="34" charset="0"/>
            </a:endParaRPr>
          </a:p>
          <a:p>
            <a:pPr marL="228600"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lvl="1">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https://github.com/SaumalyaGhosh/IBM-DataScience-SpaceX-Capstone/blob/main/app.py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panose="020B0604020104020204" pitchFamily="34" charset="0"/>
              </a:rPr>
              <a:t>https://github.com/SaumalyaGhosh/IBM-DataScience-SpaceX-Capstone/blob/main/Machine%20Learning%20Prediction.ipynb</a:t>
            </a: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FEEA00D5-A584-4043-AB06-A90E8E2C6CD8}"/>
              </a:ext>
            </a:extLst>
          </p:cNvPr>
          <p:cNvPicPr>
            <a:picLocks noChangeAspect="1"/>
          </p:cNvPicPr>
          <p:nvPr/>
        </p:nvPicPr>
        <p:blipFill>
          <a:blip r:embed="rId2"/>
          <a:stretch>
            <a:fillRect/>
          </a:stretch>
        </p:blipFill>
        <p:spPr>
          <a:xfrm>
            <a:off x="63677" y="1087699"/>
            <a:ext cx="5689677" cy="5580583"/>
          </a:xfrm>
          <a:prstGeom prst="rect">
            <a:avLst/>
          </a:prstGeom>
        </p:spPr>
      </p:pic>
      <p:pic>
        <p:nvPicPr>
          <p:cNvPr id="8" name="Picture 7">
            <a:extLst>
              <a:ext uri="{FF2B5EF4-FFF2-40B4-BE49-F238E27FC236}">
                <a16:creationId xmlns:a16="http://schemas.microsoft.com/office/drawing/2014/main" id="{8DB4D475-78C3-4AEF-89B5-BF264F177AE6}"/>
              </a:ext>
            </a:extLst>
          </p:cNvPr>
          <p:cNvPicPr>
            <a:picLocks noChangeAspect="1"/>
          </p:cNvPicPr>
          <p:nvPr/>
        </p:nvPicPr>
        <p:blipFill>
          <a:blip r:embed="rId3"/>
          <a:stretch>
            <a:fillRect/>
          </a:stretch>
        </p:blipFill>
        <p:spPr>
          <a:xfrm>
            <a:off x="5524147" y="1122794"/>
            <a:ext cx="6619527" cy="5735206"/>
          </a:xfrm>
          <a:prstGeom prst="rect">
            <a:avLst/>
          </a:prstGeom>
        </p:spPr>
      </p:pic>
    </p:spTree>
    <p:extLst>
      <p:ext uri="{BB962C8B-B14F-4D97-AF65-F5344CB8AC3E}">
        <p14:creationId xmlns:p14="http://schemas.microsoft.com/office/powerpoint/2010/main" val="272941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F99878A-6D44-4201-A775-66328FCEC03F}"/>
              </a:ext>
            </a:extLst>
          </p:cNvPr>
          <p:cNvPicPr>
            <a:picLocks noChangeAspect="1"/>
          </p:cNvPicPr>
          <p:nvPr/>
        </p:nvPicPr>
        <p:blipFill>
          <a:blip r:embed="rId3"/>
          <a:stretch>
            <a:fillRect/>
          </a:stretch>
        </p:blipFill>
        <p:spPr>
          <a:xfrm>
            <a:off x="256477" y="3116523"/>
            <a:ext cx="11775688" cy="24072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7164"/>
            <a:ext cx="10816106" cy="1085782"/>
          </a:xfrm>
          <a:prstGeom prst="rect">
            <a:avLst/>
          </a:prstGeom>
        </p:spPr>
        <p:txBody>
          <a:bodyPr>
            <a:normAutofit/>
          </a:bodyPr>
          <a:lstStyle/>
          <a:p>
            <a:r>
              <a:rPr lang="en-US" sz="2400" b="0" i="0" dirty="0">
                <a:solidFill>
                  <a:srgbClr val="000000"/>
                </a:solidFill>
                <a:effectLst/>
                <a:latin typeface="ibm-plex-sans"/>
              </a:rPr>
              <a:t>If we observe Payload Vs. Launch Site scatter point chart you will find for the VAFB-SLC </a:t>
            </a:r>
            <a:r>
              <a:rPr lang="en-US" sz="2400" b="0" i="0" dirty="0" err="1">
                <a:solidFill>
                  <a:srgbClr val="000000"/>
                </a:solidFill>
                <a:effectLst/>
                <a:latin typeface="ibm-plex-sans"/>
              </a:rPr>
              <a:t>launchsite</a:t>
            </a:r>
            <a:r>
              <a:rPr lang="en-US" sz="2400" b="0" i="0" dirty="0">
                <a:solidFill>
                  <a:srgbClr val="000000"/>
                </a:solidFill>
                <a:effectLst/>
                <a:latin typeface="ibm-plex-sans"/>
              </a:rPr>
              <a:t> there are no rockets launched for </a:t>
            </a:r>
            <a:r>
              <a:rPr lang="en-US" sz="2400" b="0" i="0" dirty="0" err="1">
                <a:solidFill>
                  <a:srgbClr val="000000"/>
                </a:solidFill>
                <a:effectLst/>
                <a:latin typeface="ibm-plex-sans"/>
              </a:rPr>
              <a:t>heavypayload</a:t>
            </a:r>
            <a:r>
              <a:rPr lang="en-US" sz="2400" b="0" i="0" dirty="0">
                <a:solidFill>
                  <a:srgbClr val="000000"/>
                </a:solidFill>
                <a:effectLst/>
                <a:latin typeface="ibm-plex-sans"/>
              </a:rPr>
              <a:t> mass(greater than 10000)</a:t>
            </a:r>
            <a:endParaRPr lang="en-US" sz="2400"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5111343-2ABD-4FDC-B11F-4343ECF13D9C}"/>
              </a:ext>
            </a:extLst>
          </p:cNvPr>
          <p:cNvPicPr>
            <a:picLocks noChangeAspect="1"/>
          </p:cNvPicPr>
          <p:nvPr/>
        </p:nvPicPr>
        <p:blipFill>
          <a:blip r:embed="rId3"/>
          <a:stretch>
            <a:fillRect/>
          </a:stretch>
        </p:blipFill>
        <p:spPr>
          <a:xfrm>
            <a:off x="234174" y="2887424"/>
            <a:ext cx="11719932" cy="2713449"/>
          </a:xfrm>
          <a:prstGeom prst="rect">
            <a:avLst/>
          </a:prstGeom>
        </p:spPr>
      </p:pic>
      <p:sp>
        <p:nvSpPr>
          <p:cNvPr id="9" name="Content Placeholder 2">
            <a:extLst>
              <a:ext uri="{FF2B5EF4-FFF2-40B4-BE49-F238E27FC236}">
                <a16:creationId xmlns:a16="http://schemas.microsoft.com/office/drawing/2014/main" id="{44534439-8E1D-4985-BFF2-BDDFD37BB850}"/>
              </a:ext>
            </a:extLst>
          </p:cNvPr>
          <p:cNvSpPr txBox="1">
            <a:spLocks/>
          </p:cNvSpPr>
          <p:nvPr/>
        </p:nvSpPr>
        <p:spPr>
          <a:xfrm>
            <a:off x="864973" y="2057400"/>
            <a:ext cx="104206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had the most success rate.</a:t>
            </a:r>
          </a:p>
          <a:p>
            <a:pPr marL="0" indent="0">
              <a:spcBef>
                <a:spcPts val="1400"/>
              </a:spcBef>
              <a:buNone/>
            </a:pPr>
            <a:endParaRPr lang="en-US"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EF0C1AF-3E23-4B17-8371-906FE9F180B4}"/>
              </a:ext>
            </a:extLst>
          </p:cNvPr>
          <p:cNvPicPr>
            <a:picLocks noChangeAspect="1"/>
          </p:cNvPicPr>
          <p:nvPr/>
        </p:nvPicPr>
        <p:blipFill>
          <a:blip r:embed="rId3"/>
          <a:stretch>
            <a:fillRect/>
          </a:stretch>
        </p:blipFill>
        <p:spPr>
          <a:xfrm>
            <a:off x="4727628" y="1759523"/>
            <a:ext cx="6345533" cy="38272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6182807-A770-429F-BC8E-661C15C52CA3}"/>
              </a:ext>
            </a:extLst>
          </p:cNvPr>
          <p:cNvPicPr>
            <a:picLocks noChangeAspect="1"/>
          </p:cNvPicPr>
          <p:nvPr/>
        </p:nvPicPr>
        <p:blipFill>
          <a:blip r:embed="rId3"/>
          <a:stretch>
            <a:fillRect/>
          </a:stretch>
        </p:blipFill>
        <p:spPr>
          <a:xfrm>
            <a:off x="6283363" y="1638300"/>
            <a:ext cx="5002248" cy="42457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A91917C-D5CC-40DA-B4A9-7F1B6B1ADE0F}"/>
              </a:ext>
            </a:extLst>
          </p:cNvPr>
          <p:cNvPicPr>
            <a:picLocks noChangeAspect="1"/>
          </p:cNvPicPr>
          <p:nvPr/>
        </p:nvPicPr>
        <p:blipFill>
          <a:blip r:embed="rId3"/>
          <a:stretch>
            <a:fillRect/>
          </a:stretch>
        </p:blipFill>
        <p:spPr>
          <a:xfrm>
            <a:off x="209930" y="3283945"/>
            <a:ext cx="11772140" cy="23474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A000EE9-9D15-4693-BA45-5E34796DE154}"/>
              </a:ext>
            </a:extLst>
          </p:cNvPr>
          <p:cNvPicPr>
            <a:picLocks noChangeAspect="1"/>
          </p:cNvPicPr>
          <p:nvPr/>
        </p:nvPicPr>
        <p:blipFill>
          <a:blip r:embed="rId3"/>
          <a:stretch>
            <a:fillRect/>
          </a:stretch>
        </p:blipFill>
        <p:spPr>
          <a:xfrm>
            <a:off x="5864184" y="2069757"/>
            <a:ext cx="5361954" cy="34930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9D37C6D-AA39-4891-89CB-1FCA853892D6}"/>
              </a:ext>
            </a:extLst>
          </p:cNvPr>
          <p:cNvPicPr>
            <a:picLocks noChangeAspect="1"/>
          </p:cNvPicPr>
          <p:nvPr/>
        </p:nvPicPr>
        <p:blipFill>
          <a:blip r:embed="rId3"/>
          <a:stretch>
            <a:fillRect/>
          </a:stretch>
        </p:blipFill>
        <p:spPr>
          <a:xfrm>
            <a:off x="952500" y="3044537"/>
            <a:ext cx="10287000" cy="17621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959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query above to display 2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47D4562-A9FF-44DC-965B-17F19A7949C1}"/>
              </a:ext>
            </a:extLst>
          </p:cNvPr>
          <p:cNvPicPr>
            <a:picLocks noChangeAspect="1"/>
          </p:cNvPicPr>
          <p:nvPr/>
        </p:nvPicPr>
        <p:blipFill>
          <a:blip r:embed="rId3"/>
          <a:stretch>
            <a:fillRect/>
          </a:stretch>
        </p:blipFill>
        <p:spPr>
          <a:xfrm>
            <a:off x="734028" y="2634673"/>
            <a:ext cx="10325100" cy="33909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Can calculate the total payload carried by boosters from NASA with the below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67B9A28-BA8E-4FEA-B9BB-F51E506095BE}"/>
              </a:ext>
            </a:extLst>
          </p:cNvPr>
          <p:cNvPicPr>
            <a:picLocks noChangeAspect="1"/>
          </p:cNvPicPr>
          <p:nvPr/>
        </p:nvPicPr>
        <p:blipFill>
          <a:blip r:embed="rId3"/>
          <a:stretch>
            <a:fillRect/>
          </a:stretch>
        </p:blipFill>
        <p:spPr>
          <a:xfrm>
            <a:off x="836686" y="2907796"/>
            <a:ext cx="10382250" cy="16668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Can calculate the average payload mass carried by booster version F9 v1.1 using the below query.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F85B511-634D-427E-8680-A1E9A829ED4C}"/>
              </a:ext>
            </a:extLst>
          </p:cNvPr>
          <p:cNvPicPr>
            <a:picLocks noChangeAspect="1"/>
          </p:cNvPicPr>
          <p:nvPr/>
        </p:nvPicPr>
        <p:blipFill>
          <a:blip r:embed="rId3"/>
          <a:stretch>
            <a:fillRect/>
          </a:stretch>
        </p:blipFill>
        <p:spPr>
          <a:xfrm>
            <a:off x="833437" y="3158837"/>
            <a:ext cx="10525125" cy="2095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The date of the first successful landing outcome on ground pad can be fetched using the below query.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C33F94F-5E2C-427F-86F0-07A44C807EEC}"/>
              </a:ext>
            </a:extLst>
          </p:cNvPr>
          <p:cNvPicPr>
            <a:picLocks noChangeAspect="1"/>
          </p:cNvPicPr>
          <p:nvPr/>
        </p:nvPicPr>
        <p:blipFill>
          <a:blip r:embed="rId3"/>
          <a:stretch>
            <a:fillRect/>
          </a:stretch>
        </p:blipFill>
        <p:spPr>
          <a:xfrm>
            <a:off x="286112" y="3607768"/>
            <a:ext cx="11619776" cy="12541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0947" y="1538868"/>
            <a:ext cx="10577026" cy="478048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5954379-1633-4482-AB8D-E52088E1FEC0}"/>
              </a:ext>
            </a:extLst>
          </p:cNvPr>
          <p:cNvPicPr>
            <a:picLocks noChangeAspect="1"/>
          </p:cNvPicPr>
          <p:nvPr/>
        </p:nvPicPr>
        <p:blipFill>
          <a:blip r:embed="rId3"/>
          <a:stretch>
            <a:fillRect/>
          </a:stretch>
        </p:blipFill>
        <p:spPr>
          <a:xfrm>
            <a:off x="855736" y="3429000"/>
            <a:ext cx="10344150" cy="1924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kumimoji="0" lang="en-US" altLang="en-US" sz="2400" b="0" i="0" u="none" strike="noStrike" cap="none" normalizeH="0" baseline="0" dirty="0">
                <a:ln>
                  <a:noFill/>
                </a:ln>
                <a:solidFill>
                  <a:srgbClr val="333333"/>
                </a:solidFill>
                <a:effectLst/>
                <a:latin typeface="Courier New" panose="02070309020205020404" pitchFamily="49" charset="0"/>
              </a:rPr>
              <a:t>LANDING__OUTCOME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id="{97F2064A-97F4-43BA-B552-EE363EA79BAC}"/>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DF4CA90-2BCE-4D01-A9BB-E0A5D1FA6AF4}"/>
              </a:ext>
            </a:extLst>
          </p:cNvPr>
          <p:cNvPicPr>
            <a:picLocks noChangeAspect="1"/>
          </p:cNvPicPr>
          <p:nvPr/>
        </p:nvPicPr>
        <p:blipFill>
          <a:blip r:embed="rId3"/>
          <a:stretch>
            <a:fillRect/>
          </a:stretch>
        </p:blipFill>
        <p:spPr>
          <a:xfrm>
            <a:off x="852487" y="2957512"/>
            <a:ext cx="10487025" cy="942975"/>
          </a:xfrm>
          <a:prstGeom prst="rect">
            <a:avLst/>
          </a:prstGeom>
        </p:spPr>
      </p:pic>
      <p:pic>
        <p:nvPicPr>
          <p:cNvPr id="11" name="Picture 10">
            <a:extLst>
              <a:ext uri="{FF2B5EF4-FFF2-40B4-BE49-F238E27FC236}">
                <a16:creationId xmlns:a16="http://schemas.microsoft.com/office/drawing/2014/main" id="{7A50CF39-D55B-4A52-B141-5ACA9E9B483B}"/>
              </a:ext>
            </a:extLst>
          </p:cNvPr>
          <p:cNvPicPr>
            <a:picLocks noChangeAspect="1"/>
          </p:cNvPicPr>
          <p:nvPr/>
        </p:nvPicPr>
        <p:blipFill>
          <a:blip r:embed="rId4"/>
          <a:stretch>
            <a:fillRect/>
          </a:stretch>
        </p:blipFill>
        <p:spPr>
          <a:xfrm>
            <a:off x="842962" y="4342160"/>
            <a:ext cx="10496550" cy="876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D115DE7-BF0B-4DD1-A9AB-8FF53C868312}"/>
              </a:ext>
            </a:extLst>
          </p:cNvPr>
          <p:cNvPicPr>
            <a:picLocks noChangeAspect="1"/>
          </p:cNvPicPr>
          <p:nvPr/>
        </p:nvPicPr>
        <p:blipFill>
          <a:blip r:embed="rId3"/>
          <a:stretch>
            <a:fillRect/>
          </a:stretch>
        </p:blipFill>
        <p:spPr>
          <a:xfrm>
            <a:off x="866775" y="3096924"/>
            <a:ext cx="10458450" cy="16573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AND </a:t>
            </a:r>
            <a:r>
              <a:rPr lang="en-US" sz="2200" dirty="0">
                <a:solidFill>
                  <a:schemeClr val="accent3">
                    <a:lumMod val="25000"/>
                  </a:schemeClr>
                </a:solidFill>
                <a:latin typeface="Abadi"/>
              </a:rPr>
              <a:t>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BE388D0-586A-459A-90B7-B44463EB6153}"/>
              </a:ext>
            </a:extLst>
          </p:cNvPr>
          <p:cNvPicPr>
            <a:picLocks noChangeAspect="1"/>
          </p:cNvPicPr>
          <p:nvPr/>
        </p:nvPicPr>
        <p:blipFill>
          <a:blip r:embed="rId3"/>
          <a:stretch>
            <a:fillRect/>
          </a:stretch>
        </p:blipFill>
        <p:spPr>
          <a:xfrm>
            <a:off x="865261" y="3516025"/>
            <a:ext cx="10325100" cy="18573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2017-03-20.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D28AEEE-C544-4A4E-9E48-6E6B567DE4E3}"/>
              </a:ext>
            </a:extLst>
          </p:cNvPr>
          <p:cNvPicPr>
            <a:picLocks noChangeAspect="1"/>
          </p:cNvPicPr>
          <p:nvPr/>
        </p:nvPicPr>
        <p:blipFill>
          <a:blip r:embed="rId3"/>
          <a:stretch>
            <a:fillRect/>
          </a:stretch>
        </p:blipFill>
        <p:spPr>
          <a:xfrm>
            <a:off x="703336" y="4164979"/>
            <a:ext cx="10648950" cy="1876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6" name="Picture 5">
            <a:extLst>
              <a:ext uri="{FF2B5EF4-FFF2-40B4-BE49-F238E27FC236}">
                <a16:creationId xmlns:a16="http://schemas.microsoft.com/office/drawing/2014/main" id="{586E8AD9-151A-4485-82AD-3D76C1D579B8}"/>
              </a:ext>
            </a:extLst>
          </p:cNvPr>
          <p:cNvPicPr>
            <a:picLocks noChangeAspect="1"/>
          </p:cNvPicPr>
          <p:nvPr/>
        </p:nvPicPr>
        <p:blipFill>
          <a:blip r:embed="rId3"/>
          <a:stretch>
            <a:fillRect/>
          </a:stretch>
        </p:blipFill>
        <p:spPr>
          <a:xfrm>
            <a:off x="1174823" y="1499026"/>
            <a:ext cx="9705975" cy="50196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a:extLst>
              <a:ext uri="{FF2B5EF4-FFF2-40B4-BE49-F238E27FC236}">
                <a16:creationId xmlns:a16="http://schemas.microsoft.com/office/drawing/2014/main" id="{8AAF3586-3E51-495B-8548-78F349AA38B6}"/>
              </a:ext>
            </a:extLst>
          </p:cNvPr>
          <p:cNvPicPr>
            <a:picLocks noChangeAspect="1"/>
          </p:cNvPicPr>
          <p:nvPr/>
        </p:nvPicPr>
        <p:blipFill>
          <a:blip r:embed="rId3"/>
          <a:stretch>
            <a:fillRect/>
          </a:stretch>
        </p:blipFill>
        <p:spPr>
          <a:xfrm>
            <a:off x="1271587" y="1444842"/>
            <a:ext cx="9648825" cy="47815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5" name="Picture 4">
            <a:extLst>
              <a:ext uri="{FF2B5EF4-FFF2-40B4-BE49-F238E27FC236}">
                <a16:creationId xmlns:a16="http://schemas.microsoft.com/office/drawing/2014/main" id="{5E80CCAD-1866-4E0C-B8B2-0EFE364E6666}"/>
              </a:ext>
            </a:extLst>
          </p:cNvPr>
          <p:cNvPicPr>
            <a:picLocks noChangeAspect="1"/>
          </p:cNvPicPr>
          <p:nvPr/>
        </p:nvPicPr>
        <p:blipFill>
          <a:blip r:embed="rId2"/>
          <a:stretch>
            <a:fillRect/>
          </a:stretch>
        </p:blipFill>
        <p:spPr>
          <a:xfrm>
            <a:off x="1217686" y="1263921"/>
            <a:ext cx="9620250" cy="5400675"/>
          </a:xfrm>
          <a:prstGeom prst="rect">
            <a:avLst/>
          </a:prstGeom>
        </p:spPr>
      </p:pic>
    </p:spTree>
    <p:extLst>
      <p:ext uri="{BB962C8B-B14F-4D97-AF65-F5344CB8AC3E}">
        <p14:creationId xmlns:p14="http://schemas.microsoft.com/office/powerpoint/2010/main" val="681507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B0E7CBAE-D157-42F4-B24E-08683490F6BE}"/>
              </a:ext>
            </a:extLst>
          </p:cNvPr>
          <p:cNvPicPr>
            <a:picLocks noChangeAspect="1"/>
          </p:cNvPicPr>
          <p:nvPr/>
        </p:nvPicPr>
        <p:blipFill>
          <a:blip r:embed="rId3"/>
          <a:stretch>
            <a:fillRect/>
          </a:stretch>
        </p:blipFill>
        <p:spPr>
          <a:xfrm>
            <a:off x="1285875" y="1453573"/>
            <a:ext cx="9620250" cy="4572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8868"/>
            <a:ext cx="10304035" cy="4627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3FEE38A8-8D50-4E65-9EA0-C52530988E09}"/>
              </a:ext>
            </a:extLst>
          </p:cNvPr>
          <p:cNvPicPr>
            <a:picLocks noChangeAspect="1"/>
          </p:cNvPicPr>
          <p:nvPr/>
        </p:nvPicPr>
        <p:blipFill>
          <a:blip r:embed="rId3"/>
          <a:stretch>
            <a:fillRect/>
          </a:stretch>
        </p:blipFill>
        <p:spPr>
          <a:xfrm>
            <a:off x="188002" y="1603439"/>
            <a:ext cx="11815995" cy="36511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CDAEC744-FA94-40A0-A581-4C3E61A59870}"/>
              </a:ext>
            </a:extLst>
          </p:cNvPr>
          <p:cNvPicPr>
            <a:picLocks noChangeAspect="1"/>
          </p:cNvPicPr>
          <p:nvPr/>
        </p:nvPicPr>
        <p:blipFill>
          <a:blip r:embed="rId3"/>
          <a:stretch>
            <a:fillRect/>
          </a:stretch>
        </p:blipFill>
        <p:spPr>
          <a:xfrm>
            <a:off x="185853" y="1643317"/>
            <a:ext cx="11820293" cy="42399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payload selected in the range slider</a:t>
            </a:r>
          </a:p>
        </p:txBody>
      </p:sp>
      <p:pic>
        <p:nvPicPr>
          <p:cNvPr id="4" name="Picture 3">
            <a:extLst>
              <a:ext uri="{FF2B5EF4-FFF2-40B4-BE49-F238E27FC236}">
                <a16:creationId xmlns:a16="http://schemas.microsoft.com/office/drawing/2014/main" id="{7B58F157-9C82-4137-9A85-9E59F42A7D38}"/>
              </a:ext>
            </a:extLst>
          </p:cNvPr>
          <p:cNvPicPr>
            <a:picLocks noChangeAspect="1"/>
          </p:cNvPicPr>
          <p:nvPr/>
        </p:nvPicPr>
        <p:blipFill>
          <a:blip r:embed="rId3"/>
          <a:stretch>
            <a:fillRect/>
          </a:stretch>
        </p:blipFill>
        <p:spPr>
          <a:xfrm>
            <a:off x="130097" y="1334552"/>
            <a:ext cx="11931805" cy="47803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916468" cy="2099593"/>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6EA6456-2B59-4AC6-B715-A5739D4E7505}"/>
              </a:ext>
            </a:extLst>
          </p:cNvPr>
          <p:cNvPicPr>
            <a:picLocks noChangeAspect="1"/>
          </p:cNvPicPr>
          <p:nvPr/>
        </p:nvPicPr>
        <p:blipFill>
          <a:blip r:embed="rId3"/>
          <a:stretch>
            <a:fillRect/>
          </a:stretch>
        </p:blipFill>
        <p:spPr>
          <a:xfrm>
            <a:off x="122661" y="2758935"/>
            <a:ext cx="11920654" cy="32402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037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347CB06-B57F-45F4-BB22-27052FD9E209}"/>
              </a:ext>
            </a:extLst>
          </p:cNvPr>
          <p:cNvPicPr>
            <a:picLocks noChangeAspect="1"/>
          </p:cNvPicPr>
          <p:nvPr/>
        </p:nvPicPr>
        <p:blipFill>
          <a:blip r:embed="rId3"/>
          <a:stretch>
            <a:fillRect/>
          </a:stretch>
        </p:blipFill>
        <p:spPr>
          <a:xfrm>
            <a:off x="5217261" y="1397217"/>
            <a:ext cx="5838825" cy="48291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can be concluded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Repo Link: </a:t>
            </a:r>
            <a:r>
              <a:rPr lang="en-US" sz="2200" dirty="0">
                <a:solidFill>
                  <a:schemeClr val="accent3">
                    <a:lumMod val="25000"/>
                  </a:schemeClr>
                </a:solidFill>
                <a:latin typeface="Abadi" panose="020B0604020104020204" pitchFamily="34" charset="0"/>
                <a:hlinkClick r:id="rId4"/>
              </a:rPr>
              <a:t>https://github.com/SaumalyaGhosh/IBM-DataScience-SpaceX-Capstone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https://github.com/SaumalyaGhosh/IBM-DataScience-SpaceX-Capstone/blob/main/Data%20Collection%20API.ipynb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56FFC251-DA0A-4DC9-B6BA-C621921F70D7}"/>
              </a:ext>
            </a:extLst>
          </p:cNvPr>
          <p:cNvPicPr>
            <a:picLocks noChangeAspect="1"/>
          </p:cNvPicPr>
          <p:nvPr/>
        </p:nvPicPr>
        <p:blipFill>
          <a:blip r:embed="rId3"/>
          <a:stretch>
            <a:fillRect/>
          </a:stretch>
        </p:blipFill>
        <p:spPr>
          <a:xfrm>
            <a:off x="5664940" y="1792288"/>
            <a:ext cx="6043845" cy="469267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08233"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800" dirty="0">
                <a:solidFill>
                  <a:schemeClr val="accent3">
                    <a:lumMod val="25000"/>
                  </a:schemeClr>
                </a:solidFill>
                <a:latin typeface="Abadi" panose="020B0604020104020204" pitchFamily="34" charset="0"/>
                <a:hlinkClick r:id="rId3"/>
              </a:rPr>
              <a:t>https://github.com/SaumalyaGhosh/IBM-DataScience-SpaceX-Capstone/blob/main/Complete%20the%20Data%20Collection%20with%20Web%20Scraping%20lab.ipynb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9B19AE40-70D4-4C1E-9F81-7B1F22A8C896}"/>
              </a:ext>
            </a:extLst>
          </p:cNvPr>
          <p:cNvPicPr>
            <a:picLocks noChangeAspect="1"/>
          </p:cNvPicPr>
          <p:nvPr/>
        </p:nvPicPr>
        <p:blipFill>
          <a:blip r:embed="rId4"/>
          <a:stretch>
            <a:fillRect/>
          </a:stretch>
        </p:blipFill>
        <p:spPr>
          <a:xfrm>
            <a:off x="5682290" y="1437738"/>
            <a:ext cx="6064963" cy="523616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420</TotalTime>
  <Words>1840</Words>
  <Application>Microsoft Office PowerPoint</Application>
  <PresentationFormat>Widescreen</PresentationFormat>
  <Paragraphs>213</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Arial</vt:lpstr>
      <vt:lpstr>Calibri</vt:lpstr>
      <vt:lpstr>Calibri Light</vt:lpstr>
      <vt:lpstr>Courier New</vt:lpstr>
      <vt:lpstr>IBM Plex Mono SemiBold</vt:lpstr>
      <vt:lpstr>IBM Plex Mono Text</vt:lpstr>
      <vt:lpstr>ibm-plex-sans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Saumalya Ghosh</cp:lastModifiedBy>
  <cp:revision>253</cp:revision>
  <dcterms:created xsi:type="dcterms:W3CDTF">2021-04-29T18:58:34Z</dcterms:created>
  <dcterms:modified xsi:type="dcterms:W3CDTF">2022-02-24T11:24:06Z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